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08" r:id="rId2"/>
  </p:sldMasterIdLst>
  <p:sldIdLst>
    <p:sldId id="256" r:id="rId3"/>
    <p:sldId id="257" r:id="rId4"/>
    <p:sldId id="261" r:id="rId5"/>
    <p:sldId id="262" r:id="rId6"/>
    <p:sldId id="274" r:id="rId7"/>
    <p:sldId id="280" r:id="rId8"/>
    <p:sldId id="267" r:id="rId9"/>
    <p:sldId id="273" r:id="rId10"/>
    <p:sldId id="264" r:id="rId11"/>
    <p:sldId id="265" r:id="rId12"/>
    <p:sldId id="268" r:id="rId13"/>
    <p:sldId id="279" r:id="rId14"/>
    <p:sldId id="269" r:id="rId15"/>
    <p:sldId id="266" r:id="rId16"/>
    <p:sldId id="270" r:id="rId17"/>
    <p:sldId id="271" r:id="rId18"/>
    <p:sldId id="272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0066"/>
    <a:srgbClr val="FF66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1/18/2017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69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1/18/2017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995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1/18/2017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65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1/18/2017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952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1/18/2017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03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1/18/2017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620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1/18/2017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401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1/18/2017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8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1/18/2017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263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1/18/2017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44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1/18/2017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8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850DE0-DD6C-4E1D-8F8D-70FCC26B1B64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1/18/2017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403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ionalhealthfreedom.org/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NATIONAL HEALTH FREEDOM COALITION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854696" cy="2971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Diane M. Miller JD </a:t>
            </a:r>
          </a:p>
          <a:p>
            <a:endParaRPr lang="en-US" dirty="0"/>
          </a:p>
          <a:p>
            <a:r>
              <a:rPr lang="en-US" sz="38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LOBBYING YOUR LEGISLATOR </a:t>
            </a:r>
          </a:p>
          <a:p>
            <a:r>
              <a:rPr lang="en-US" sz="38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to Keep in Mind</a:t>
            </a:r>
          </a:p>
          <a:p>
            <a:endParaRPr lang="en-US" dirty="0"/>
          </a:p>
          <a:p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21, 2017</a:t>
            </a:r>
          </a:p>
          <a:p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Manhattan Beach, CA</a:t>
            </a:r>
          </a:p>
        </p:txBody>
      </p:sp>
    </p:spTree>
    <p:extLst>
      <p:ext uri="{BB962C8B-B14F-4D97-AF65-F5344CB8AC3E}">
        <p14:creationId xmlns:p14="http://schemas.microsoft.com/office/powerpoint/2010/main" val="1269345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4572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3200" b="1" dirty="0">
                <a:solidFill>
                  <a:srgbClr val="0099CC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6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Meeting:</a:t>
            </a:r>
            <a:r>
              <a:rPr lang="en-US" sz="3600" b="1" dirty="0">
                <a:solidFill>
                  <a:srgbClr val="000066"/>
                </a:solidFill>
                <a:latin typeface="+mj-lt"/>
              </a:rPr>
              <a:t>	</a:t>
            </a:r>
            <a:r>
              <a:rPr lang="en-US" b="1" dirty="0">
                <a:solidFill>
                  <a:srgbClr val="FF6600"/>
                </a:solidFill>
                <a:latin typeface="+mj-lt"/>
              </a:rPr>
              <a:t> </a:t>
            </a:r>
          </a:p>
          <a:p>
            <a:pPr marL="0" indent="0">
              <a:buNone/>
            </a:pPr>
            <a:endParaRPr lang="en-US" b="1" dirty="0">
              <a:solidFill>
                <a:srgbClr val="FF6600"/>
              </a:solidFill>
              <a:latin typeface="+mj-lt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6600"/>
                </a:solidFill>
                <a:latin typeface="+mj-lt"/>
              </a:rPr>
              <a:t>Do you know about this issue?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66"/>
                </a:solidFill>
                <a:latin typeface="+mj-lt"/>
              </a:rPr>
              <a:t>LISTEN WELL and converse about their response.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6600"/>
                </a:solidFill>
                <a:latin typeface="+mj-lt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6600"/>
                </a:solidFill>
                <a:latin typeface="+mj-lt"/>
              </a:rPr>
              <a:t>I have information I would like to share.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66"/>
                </a:solidFill>
                <a:latin typeface="+mj-lt"/>
              </a:rPr>
              <a:t>May I brief you on a Problem?  Why I am here.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66"/>
                </a:solidFill>
                <a:latin typeface="+mj-lt"/>
              </a:rPr>
              <a:t>Use personal stories or examples</a:t>
            </a:r>
            <a:r>
              <a:rPr lang="en-US" b="1" dirty="0">
                <a:solidFill>
                  <a:srgbClr val="FF660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7153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4572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3200" b="1" dirty="0">
                <a:solidFill>
                  <a:srgbClr val="0099CC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50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Come with a solution.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latin typeface="+mj-lt"/>
              </a:rPr>
              <a:t>Or possible outcomes you would be happy with.</a:t>
            </a:r>
          </a:p>
        </p:txBody>
      </p:sp>
    </p:spTree>
    <p:extLst>
      <p:ext uri="{BB962C8B-B14F-4D97-AF65-F5344CB8AC3E}">
        <p14:creationId xmlns:p14="http://schemas.microsoft.com/office/powerpoint/2010/main" val="3035239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4572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3200" b="1" dirty="0">
                <a:solidFill>
                  <a:srgbClr val="0099CC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68013"/>
            <a:ext cx="8229600" cy="3973707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5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Solutions for Lawmakers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800" b="1" dirty="0">
                <a:solidFill>
                  <a:srgbClr val="000066"/>
                </a:solidFill>
                <a:latin typeface="+mj-lt"/>
              </a:rPr>
              <a:t>Making new law or changing existing law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000066"/>
                </a:solidFill>
                <a:latin typeface="+mj-lt"/>
              </a:rPr>
              <a:t>	A new bill – </a:t>
            </a:r>
            <a:r>
              <a:rPr lang="en-US" sz="3800" b="1" dirty="0">
                <a:solidFill>
                  <a:srgbClr val="FF6600"/>
                </a:solidFill>
                <a:latin typeface="+mj-lt"/>
              </a:rPr>
              <a:t>draft and sponsor</a:t>
            </a:r>
          </a:p>
          <a:p>
            <a:pPr marL="365760" lvl="1" indent="0">
              <a:buNone/>
            </a:pPr>
            <a:r>
              <a:rPr lang="en-US" sz="3800" b="1" dirty="0">
                <a:solidFill>
                  <a:srgbClr val="000066"/>
                </a:solidFill>
                <a:latin typeface="+mj-lt"/>
              </a:rPr>
              <a:t>	An existing bill – </a:t>
            </a:r>
            <a:r>
              <a:rPr lang="en-US" sz="3800" b="1" dirty="0">
                <a:solidFill>
                  <a:srgbClr val="FF6600"/>
                </a:solidFill>
                <a:latin typeface="+mj-lt"/>
              </a:rPr>
              <a:t>support or oppose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000066"/>
                </a:solidFill>
                <a:latin typeface="+mj-lt"/>
              </a:rPr>
              <a:t>	An existing bill – </a:t>
            </a:r>
            <a:r>
              <a:rPr lang="en-US" sz="3800" b="1" dirty="0">
                <a:solidFill>
                  <a:srgbClr val="FF6600"/>
                </a:solidFill>
                <a:latin typeface="+mj-lt"/>
              </a:rPr>
              <a:t>draft and introduce amendments</a:t>
            </a:r>
          </a:p>
          <a:p>
            <a:pPr marL="365760" lvl="1" indent="0">
              <a:buNone/>
            </a:pPr>
            <a:r>
              <a:rPr lang="en-US" sz="3800" b="1" dirty="0">
                <a:solidFill>
                  <a:srgbClr val="000066"/>
                </a:solidFill>
                <a:latin typeface="+mj-lt"/>
              </a:rPr>
              <a:t>	An existing amendment – </a:t>
            </a:r>
            <a:r>
              <a:rPr lang="en-US" sz="3800" b="1" dirty="0">
                <a:solidFill>
                  <a:srgbClr val="FF6600"/>
                </a:solidFill>
                <a:latin typeface="+mj-lt"/>
              </a:rPr>
              <a:t>support or oppose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000066"/>
                </a:solidFill>
                <a:latin typeface="+mj-lt"/>
              </a:rPr>
              <a:t>Relationships they can offer as lawmakers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000066"/>
                </a:solidFill>
                <a:latin typeface="+mj-lt"/>
              </a:rPr>
              <a:t>	Assistance in moving bill through process</a:t>
            </a:r>
          </a:p>
          <a:p>
            <a:pPr lvl="2">
              <a:buFontTx/>
              <a:buChar char="-"/>
            </a:pPr>
            <a:r>
              <a:rPr lang="en-US" sz="3800" b="1" dirty="0">
                <a:solidFill>
                  <a:srgbClr val="000066"/>
                </a:solidFill>
                <a:latin typeface="+mj-lt"/>
              </a:rPr>
              <a:t>Assistance in getting  cooperation from colleagues, agencies, or Governor</a:t>
            </a:r>
          </a:p>
          <a:p>
            <a:pPr>
              <a:buFontTx/>
              <a:buChar char="-"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723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381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3200" b="1" dirty="0">
                <a:solidFill>
                  <a:srgbClr val="0099CC"/>
                </a:solidFill>
              </a:rPr>
              <a:t> 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50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If you don’t know an answer say so.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latin typeface="+mj-lt"/>
              </a:rPr>
              <a:t>And offer to find out and return with it.</a:t>
            </a:r>
          </a:p>
        </p:txBody>
      </p:sp>
    </p:spTree>
    <p:extLst>
      <p:ext uri="{BB962C8B-B14F-4D97-AF65-F5344CB8AC3E}">
        <p14:creationId xmlns:p14="http://schemas.microsoft.com/office/powerpoint/2010/main" val="617369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4572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3200" b="1" dirty="0">
                <a:solidFill>
                  <a:srgbClr val="0099CC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509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Have helpful information </a:t>
            </a:r>
            <a:r>
              <a:rPr lang="en-US" sz="3600" b="1" dirty="0">
                <a:solidFill>
                  <a:srgbClr val="000066"/>
                </a:solidFill>
                <a:latin typeface="+mj-lt"/>
              </a:rPr>
              <a:t>organized in a quick read summary or brochure with an offer to provide larger info electronically or hard copy at their preference.  (Carry hard copy with in case needed)</a:t>
            </a:r>
          </a:p>
          <a:p>
            <a:pPr marL="0" indent="0">
              <a:buNone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0066"/>
                </a:solidFill>
                <a:latin typeface="+mj-lt"/>
              </a:rPr>
              <a:t>Offer to bring them other experts or constituents.</a:t>
            </a:r>
          </a:p>
          <a:p>
            <a:pPr marL="0" indent="0">
              <a:buNone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0066"/>
                </a:solidFill>
                <a:latin typeface="+mj-lt"/>
              </a:rPr>
              <a:t>Leave contact info and card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0751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381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3200" b="1" dirty="0">
                <a:solidFill>
                  <a:srgbClr val="0099CC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50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Where do people lobby?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Legislators Offices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Capitol Hallways or Impromptu run-ins elevators etc.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Outside of Senate or House of Reps Chambers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In Committees with testimony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In Districts at Legislator offices or other venues</a:t>
            </a:r>
          </a:p>
        </p:txBody>
      </p:sp>
    </p:spTree>
    <p:extLst>
      <p:ext uri="{BB962C8B-B14F-4D97-AF65-F5344CB8AC3E}">
        <p14:creationId xmlns:p14="http://schemas.microsoft.com/office/powerpoint/2010/main" val="3969396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381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3200" b="1" dirty="0">
                <a:solidFill>
                  <a:srgbClr val="0099CC"/>
                </a:solidFill>
              </a:rPr>
              <a:t> 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55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Basics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-</a:t>
            </a:r>
            <a:r>
              <a:rPr lang="en-US" sz="2400" b="1" dirty="0">
                <a:solidFill>
                  <a:srgbClr val="FF6600"/>
                </a:solidFill>
                <a:latin typeface="+mj-lt"/>
              </a:rPr>
              <a:t>Helpful to have a colleague with or near by if possible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FF6600"/>
                </a:solidFill>
                <a:latin typeface="+mj-lt"/>
              </a:rPr>
              <a:t>-Debrief afterwards with each other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FF6600"/>
                </a:solidFill>
                <a:latin typeface="+mj-lt"/>
              </a:rPr>
              <a:t>-Remain formal and respectful, surnames, no negative towards any entity or persons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FF6600"/>
                </a:solidFill>
                <a:latin typeface="+mj-lt"/>
              </a:rPr>
              <a:t>-Always follow-up with a thank you and with answers to any questions and/or materials discussed 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FF6600"/>
                </a:solidFill>
                <a:latin typeface="+mj-lt"/>
              </a:rPr>
              <a:t>-Report back – to group, someone else going to the capitol so they can follow-up 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7208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4572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3200" b="1" dirty="0">
                <a:solidFill>
                  <a:srgbClr val="0099CC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557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Flexible and Professional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Read the room or circumstances.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Adjust to what is happening and accomplish what you can without creating resistance.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Come back again later to make additions if possible.</a:t>
            </a:r>
          </a:p>
        </p:txBody>
      </p:sp>
    </p:spTree>
    <p:extLst>
      <p:ext uri="{BB962C8B-B14F-4D97-AF65-F5344CB8AC3E}">
        <p14:creationId xmlns:p14="http://schemas.microsoft.com/office/powerpoint/2010/main" val="1913663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381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3200" b="1" dirty="0">
                <a:solidFill>
                  <a:srgbClr val="0099CC"/>
                </a:solidFill>
              </a:rPr>
              <a:t> 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27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Lobbying Laws and Rules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Learn about the lobbying laws and abide by them.</a:t>
            </a:r>
          </a:p>
        </p:txBody>
      </p:sp>
    </p:spTree>
    <p:extLst>
      <p:ext uri="{BB962C8B-B14F-4D97-AF65-F5344CB8AC3E}">
        <p14:creationId xmlns:p14="http://schemas.microsoft.com/office/powerpoint/2010/main" val="2663438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4572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3200" b="1" dirty="0">
                <a:solidFill>
                  <a:srgbClr val="0099CC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27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Know Your Allies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Get to know and befriend all organizations and entities that support your cause.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Create formal endorsement lists 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080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6764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6000" b="1" dirty="0">
                <a:solidFill>
                  <a:srgbClr val="00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LOBBYING</a:t>
            </a:r>
            <a:br>
              <a:rPr lang="en-US" sz="6000" b="1" dirty="0">
                <a:solidFill>
                  <a:srgbClr val="0099CC"/>
                </a:solidFill>
              </a:rPr>
            </a:br>
            <a:r>
              <a:rPr lang="en-US" sz="4800" b="1" dirty="0">
                <a:solidFill>
                  <a:srgbClr val="00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</a:t>
            </a:r>
            <a:r>
              <a:rPr lang="en-US" sz="4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CaliSummit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#3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743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000" b="1" dirty="0">
                <a:solidFill>
                  <a:srgbClr val="000066"/>
                </a:solidFill>
                <a:latin typeface="+mj-lt"/>
              </a:rPr>
              <a:t>Manhattan Beach, California</a:t>
            </a:r>
          </a:p>
          <a:p>
            <a:pPr algn="ctr"/>
            <a:endParaRPr lang="en-US" sz="2000" b="1" dirty="0">
              <a:solidFill>
                <a:srgbClr val="00006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000066"/>
                </a:solidFill>
                <a:latin typeface="+mj-lt"/>
              </a:rPr>
              <a:t>January 21st, 2017</a:t>
            </a:r>
          </a:p>
        </p:txBody>
      </p:sp>
    </p:spTree>
    <p:extLst>
      <p:ext uri="{BB962C8B-B14F-4D97-AF65-F5344CB8AC3E}">
        <p14:creationId xmlns:p14="http://schemas.microsoft.com/office/powerpoint/2010/main" val="4164353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381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3200" b="1" dirty="0">
                <a:solidFill>
                  <a:srgbClr val="0099CC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27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Respect Your Ongoing Relationship with Legislator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ctr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Be honest  and straight-forward in the relationship</a:t>
            </a:r>
          </a:p>
          <a:p>
            <a:pPr marL="0" indent="0" algn="ctr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Build trust to reach your mutual goals</a:t>
            </a:r>
          </a:p>
        </p:txBody>
      </p:sp>
    </p:spTree>
    <p:extLst>
      <p:ext uri="{BB962C8B-B14F-4D97-AF65-F5344CB8AC3E}">
        <p14:creationId xmlns:p14="http://schemas.microsoft.com/office/powerpoint/2010/main" val="990429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NATIONAL HEALTH FREEDOM COALITION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sz="4000" dirty="0">
                <a:hlinkClick r:id="rId2"/>
              </a:rPr>
              <a:t>www.nationalhealthfreedom.org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4572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3200" b="1" dirty="0">
                <a:solidFill>
                  <a:srgbClr val="0099CC"/>
                </a:solidFill>
              </a:rPr>
              <a:t>LOBBYING</a:t>
            </a:r>
            <a:endParaRPr lang="en-US" sz="2400" b="1" dirty="0">
              <a:solidFill>
                <a:srgbClr val="0099C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60520"/>
          </a:xfrm>
        </p:spPr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endParaRPr lang="en-US" sz="4000" b="1" dirty="0">
              <a:solidFill>
                <a:srgbClr val="00006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0066"/>
                </a:solidFill>
                <a:latin typeface="+mj-lt"/>
              </a:rPr>
              <a:t>“There are no enemies, only allies.”</a:t>
            </a:r>
          </a:p>
          <a:p>
            <a:pPr marL="0" indent="0" algn="ctr">
              <a:buNone/>
            </a:pPr>
            <a:endParaRPr lang="en-US" sz="1400" b="1" dirty="0">
              <a:solidFill>
                <a:srgbClr val="00006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0066"/>
                </a:solidFill>
                <a:latin typeface="+mj-lt"/>
              </a:rPr>
              <a:t>RELATIONSHIPS</a:t>
            </a:r>
          </a:p>
        </p:txBody>
      </p:sp>
    </p:spTree>
    <p:extLst>
      <p:ext uri="{BB962C8B-B14F-4D97-AF65-F5344CB8AC3E}">
        <p14:creationId xmlns:p14="http://schemas.microsoft.com/office/powerpoint/2010/main" val="74841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685800"/>
            <a:ext cx="6934200" cy="533400"/>
          </a:xfrm>
        </p:spPr>
        <p:txBody>
          <a:bodyPr>
            <a:noAutofit/>
          </a:bodyPr>
          <a:lstStyle/>
          <a:p>
            <a:pPr algn="ctr"/>
            <a:br>
              <a:rPr lang="en-US" sz="3200" b="1" dirty="0">
                <a:solidFill>
                  <a:srgbClr val="0099CC"/>
                </a:solidFill>
              </a:rPr>
            </a:br>
            <a:br>
              <a:rPr lang="en-US" sz="3200" b="1" dirty="0">
                <a:solidFill>
                  <a:srgbClr val="0099CC"/>
                </a:solidFill>
              </a:rPr>
            </a:br>
            <a:br>
              <a:rPr lang="en-US" sz="3200" b="1" dirty="0">
                <a:solidFill>
                  <a:srgbClr val="0099CC"/>
                </a:solidFill>
              </a:rPr>
            </a:br>
            <a:br>
              <a:rPr lang="en-US" sz="3200" b="1" dirty="0">
                <a:solidFill>
                  <a:srgbClr val="0099CC"/>
                </a:solidFill>
              </a:rPr>
            </a:br>
            <a:r>
              <a:rPr lang="en-US" sz="3200" b="1" dirty="0">
                <a:solidFill>
                  <a:srgbClr val="0099CC"/>
                </a:solidFill>
              </a:rPr>
              <a:t>LOBBYING</a:t>
            </a:r>
            <a:endParaRPr lang="en-US" sz="4000" b="1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60520"/>
          </a:xfrm>
        </p:spPr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your research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00006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000066"/>
                </a:solidFill>
                <a:latin typeface="+mj-lt"/>
              </a:rPr>
              <a:t>Know your Senator or Representative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000066"/>
                </a:solidFill>
                <a:latin typeface="+mj-lt"/>
              </a:rPr>
              <a:t>And their Staffers and Aids</a:t>
            </a:r>
          </a:p>
        </p:txBody>
      </p:sp>
    </p:spTree>
    <p:extLst>
      <p:ext uri="{BB962C8B-B14F-4D97-AF65-F5344CB8AC3E}">
        <p14:creationId xmlns:p14="http://schemas.microsoft.com/office/powerpoint/2010/main" val="87906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381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3200" b="1" dirty="0">
                <a:solidFill>
                  <a:srgbClr val="0099CC"/>
                </a:solidFill>
              </a:rPr>
              <a:t>LOBBYING</a:t>
            </a:r>
            <a:endParaRPr lang="en-US" sz="3200" b="1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55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Legislative Process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Learn about the legislative process so that you understand where your legislator is in the process and also where the progress of any movement on your solution might be entertained.</a:t>
            </a:r>
          </a:p>
        </p:txBody>
      </p:sp>
    </p:spTree>
    <p:extLst>
      <p:ext uri="{BB962C8B-B14F-4D97-AF65-F5344CB8AC3E}">
        <p14:creationId xmlns:p14="http://schemas.microsoft.com/office/powerpoint/2010/main" val="459146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69342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99CC"/>
                </a:solidFill>
              </a:rPr>
              <a:t>LOBBYING</a:t>
            </a:r>
            <a:br>
              <a:rPr lang="en-US" sz="3200" b="1" dirty="0">
                <a:solidFill>
                  <a:srgbClr val="0099CC"/>
                </a:solidFill>
              </a:rPr>
            </a:br>
            <a:endParaRPr lang="en-US" sz="4000" b="1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55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Know the Status of Your Issue</a:t>
            </a:r>
          </a:p>
          <a:p>
            <a:pPr marL="0" indent="0" algn="ctr">
              <a:buNone/>
            </a:pPr>
            <a:endParaRPr lang="en-US" sz="2800" b="1" dirty="0">
              <a:solidFill>
                <a:srgbClr val="000066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0066"/>
                </a:solidFill>
                <a:latin typeface="+mj-lt"/>
              </a:rPr>
              <a:t>If there is a bill or amendment in play, know the status.</a:t>
            </a:r>
          </a:p>
          <a:p>
            <a:pPr marL="0" indent="0">
              <a:buNone/>
            </a:pPr>
            <a:endParaRPr lang="en-US" sz="2800" b="1" dirty="0">
              <a:solidFill>
                <a:srgbClr val="000066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0066"/>
                </a:solidFill>
                <a:latin typeface="+mj-lt"/>
              </a:rPr>
              <a:t>If there is a law you are discussing, know the history.</a:t>
            </a:r>
          </a:p>
        </p:txBody>
      </p:sp>
    </p:spTree>
    <p:extLst>
      <p:ext uri="{BB962C8B-B14F-4D97-AF65-F5344CB8AC3E}">
        <p14:creationId xmlns:p14="http://schemas.microsoft.com/office/powerpoint/2010/main" val="1982938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381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3200" b="1" dirty="0">
                <a:solidFill>
                  <a:srgbClr val="0099CC"/>
                </a:solidFill>
              </a:rPr>
              <a:t>LOBBYING</a:t>
            </a:r>
            <a:endParaRPr lang="en-US" sz="4000" b="1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382000" cy="35509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RELATIONSHIPS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FF66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FF6600"/>
                </a:solidFill>
                <a:latin typeface="+mj-lt"/>
              </a:rPr>
              <a:t>Develop Relationships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6600"/>
                </a:solidFill>
                <a:latin typeface="+mj-lt"/>
              </a:rPr>
              <a:t>Meet them where they are at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6600"/>
                </a:solidFill>
                <a:latin typeface="+mj-lt"/>
              </a:rPr>
              <a:t>Share things in common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6600"/>
                </a:solidFill>
                <a:latin typeface="+mj-lt"/>
              </a:rPr>
              <a:t>In district or in life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000066"/>
              </a:solidFill>
              <a:latin typeface="+mj-lt"/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0000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4811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4572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endParaRPr lang="en-US" sz="4000" b="1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1084"/>
            <a:ext cx="8229600" cy="3550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EDUCATE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FF66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FF6600"/>
                </a:solidFill>
                <a:latin typeface="+mj-lt"/>
              </a:rPr>
              <a:t>Assume they already know a lot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FF66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FF6600"/>
                </a:solidFill>
                <a:latin typeface="+mj-lt"/>
              </a:rPr>
              <a:t>You are bringing helpful information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0" y="6096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099CC"/>
                </a:solidFill>
                <a:latin typeface="Calibri"/>
                <a:ea typeface="+mj-ea"/>
                <a:cs typeface="+mj-cs"/>
              </a:rPr>
              <a:t>LOBBYING</a:t>
            </a:r>
            <a:r>
              <a:rPr lang="en-US" sz="2400" b="1" dirty="0">
                <a:solidFill>
                  <a:srgbClr val="0099CC"/>
                </a:solidFill>
                <a:latin typeface="Calibri"/>
                <a:ea typeface="+mj-ea"/>
                <a:cs typeface="+mj-c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17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4572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3200" b="1" dirty="0">
                <a:solidFill>
                  <a:srgbClr val="0099CC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50920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0BD0D9"/>
              </a:buClr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APPROACH</a:t>
            </a:r>
          </a:p>
          <a:p>
            <a:pPr marL="0" lvl="0" indent="0" algn="ctr">
              <a:buClr>
                <a:srgbClr val="0BD0D9"/>
              </a:buClr>
              <a:buNone/>
            </a:pPr>
            <a:endParaRPr lang="en-US" sz="3600" b="1" dirty="0">
              <a:solidFill>
                <a:srgbClr val="000066"/>
              </a:solidFill>
              <a:latin typeface="Calibri"/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3600" b="1" dirty="0">
                <a:solidFill>
                  <a:srgbClr val="000066"/>
                </a:solidFill>
                <a:latin typeface="Calibri"/>
              </a:rPr>
              <a:t>“How can I help you”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3600" b="1" dirty="0">
                <a:solidFill>
                  <a:srgbClr val="000066"/>
                </a:solidFill>
                <a:latin typeface="Calibri"/>
              </a:rPr>
              <a:t>versus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latin typeface="+mj-lt"/>
              </a:rPr>
              <a:t>“I want something from you”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7554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</TotalTime>
  <Words>466</Words>
  <Application>Microsoft Office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Constantia</vt:lpstr>
      <vt:lpstr>Wingdings 2</vt:lpstr>
      <vt:lpstr>Flow</vt:lpstr>
      <vt:lpstr>1_Flow</vt:lpstr>
      <vt:lpstr>NATIONAL HEALTH FREEDOM COALITION</vt:lpstr>
      <vt:lpstr>  LOBBYING 2017 CaliSummit #3 </vt:lpstr>
      <vt:lpstr> LOBBYING</vt:lpstr>
      <vt:lpstr>    LOBBYING</vt:lpstr>
      <vt:lpstr> LOBBYING</vt:lpstr>
      <vt:lpstr>LOBBYING </vt:lpstr>
      <vt:lpstr> LOBBYING</vt:lpstr>
      <vt:lpstr>  </vt:lpstr>
      <vt:lpstr>  LOBBYING</vt:lpstr>
      <vt:lpstr>  LOBBYING</vt:lpstr>
      <vt:lpstr>  LOBBYING</vt:lpstr>
      <vt:lpstr>  LOBBYING</vt:lpstr>
      <vt:lpstr>  LOBBYING</vt:lpstr>
      <vt:lpstr>  LOBBYING</vt:lpstr>
      <vt:lpstr> LOBBYING</vt:lpstr>
      <vt:lpstr>  LOBBYING</vt:lpstr>
      <vt:lpstr>  LOBBYING</vt:lpstr>
      <vt:lpstr>  LOBBYING</vt:lpstr>
      <vt:lpstr>  LOBBYING</vt:lpstr>
      <vt:lpstr> LOBBYING</vt:lpstr>
      <vt:lpstr>NATIONAL HEALTH FREEDOM COALITION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M</dc:creator>
  <cp:lastModifiedBy>Owner</cp:lastModifiedBy>
  <cp:revision>20</cp:revision>
  <dcterms:created xsi:type="dcterms:W3CDTF">2016-01-19T21:36:27Z</dcterms:created>
  <dcterms:modified xsi:type="dcterms:W3CDTF">2017-01-19T01:42:50Z</dcterms:modified>
</cp:coreProperties>
</file>